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5328">
          <p15:clr>
            <a:srgbClr val="000000"/>
          </p15:clr>
        </p15:guide>
        <p15:guide id="3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gPQstbPXBWp2YKDhwkQ8l2Rnx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06" y="62"/>
      </p:cViewPr>
      <p:guideLst>
        <p:guide orient="horz" pos="2160"/>
        <p:guide pos="53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28ec79e1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28ec79e11_0_4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00" cy="41832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928ec79e11_0_4:notes"/>
          <p:cNvSpPr txBox="1">
            <a:spLocks noGrp="1"/>
          </p:cNvSpPr>
          <p:nvPr>
            <p:ph type="sldNum" idx="12"/>
          </p:nvPr>
        </p:nvSpPr>
        <p:spPr>
          <a:xfrm>
            <a:off x="3900488" y="8831263"/>
            <a:ext cx="2981400" cy="4650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636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5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4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4341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79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41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836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0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1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6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22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2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657350" y="1314450"/>
            <a:ext cx="5829300" cy="17887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br>
              <a:rPr lang="en-US" sz="2400" dirty="0"/>
            </a:br>
            <a:r>
              <a:rPr lang="en-US" sz="2400" dirty="0"/>
              <a:t>ECON 620</a:t>
            </a:r>
            <a:br>
              <a:rPr lang="en-US" sz="2400" dirty="0"/>
            </a:br>
            <a:r>
              <a:rPr lang="en-US" sz="2400" b="1" dirty="0"/>
              <a:t>Development Economics</a:t>
            </a:r>
            <a:br>
              <a:rPr lang="en-US" sz="2400" dirty="0"/>
            </a:br>
            <a:r>
              <a:rPr lang="en-US" sz="2400" dirty="0"/>
              <a:t>Rudolph Monsio Bropleh, Ph.D.</a:t>
            </a:r>
            <a:br>
              <a:rPr lang="en-US" sz="2400" dirty="0"/>
            </a:br>
            <a:r>
              <a:rPr lang="en-US" sz="2400" dirty="0"/>
              <a:t>School of Graduate &amp; Professional Studies</a:t>
            </a:r>
            <a:br>
              <a:rPr lang="en-US" dirty="0"/>
            </a:b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A4BFD0-8105-315B-D450-94C9C6196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429000"/>
            <a:ext cx="6995160" cy="2326005"/>
          </a:xfrm>
        </p:spPr>
        <p:txBody>
          <a:bodyPr>
            <a:normAutofit lnSpcReduction="10000"/>
          </a:bodyPr>
          <a:lstStyle/>
          <a:p>
            <a:pPr marL="85725" indent="0" algn="ctr">
              <a:buNone/>
            </a:pPr>
            <a:r>
              <a:rPr lang="en-US" sz="4500" dirty="0"/>
              <a:t>Lecture Notes on </a:t>
            </a:r>
            <a:r>
              <a:rPr lang="en-US" sz="10350" dirty="0"/>
              <a:t>POVERTY</a:t>
            </a:r>
            <a:endParaRPr lang="en-US" sz="4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Poverty Dynamics:  It’s Harder than You Think</a:t>
            </a:r>
            <a:endParaRPr/>
          </a:p>
        </p:txBody>
      </p:sp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98" y="2701279"/>
            <a:ext cx="7650000" cy="23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928ec79e11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723" y="1821603"/>
            <a:ext cx="7959000" cy="3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Convex Asset Growth Curve</a:t>
            </a:r>
            <a:endParaRPr/>
          </a:p>
        </p:txBody>
      </p:sp>
      <p:cxnSp>
        <p:nvCxnSpPr>
          <p:cNvPr id="186" name="Google Shape;186;p11"/>
          <p:cNvCxnSpPr/>
          <p:nvPr/>
        </p:nvCxnSpPr>
        <p:spPr>
          <a:xfrm>
            <a:off x="2376948" y="2209800"/>
            <a:ext cx="0" cy="36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11"/>
          <p:cNvCxnSpPr/>
          <p:nvPr/>
        </p:nvCxnSpPr>
        <p:spPr>
          <a:xfrm>
            <a:off x="2376948" y="5867400"/>
            <a:ext cx="4100052" cy="14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11"/>
          <p:cNvSpPr/>
          <p:nvPr/>
        </p:nvSpPr>
        <p:spPr>
          <a:xfrm rot="-5179554">
            <a:off x="2758185" y="2413254"/>
            <a:ext cx="6616639" cy="7363534"/>
          </a:xfrm>
          <a:prstGeom prst="arc">
            <a:avLst>
              <a:gd name="adj1" fmla="val 16200000"/>
              <a:gd name="adj2" fmla="val 2157606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1143000" y="2057400"/>
            <a:ext cx="13487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t+1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Assets next year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6477000" y="5775067"/>
            <a:ext cx="1600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Assets this year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4155972" y="2938621"/>
            <a:ext cx="228600" cy="923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5181600" y="2653793"/>
            <a:ext cx="228600" cy="923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2845578" y="3987817"/>
            <a:ext cx="228600" cy="101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3352800" y="3390492"/>
            <a:ext cx="228600" cy="101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12"/>
          <p:cNvCxnSpPr/>
          <p:nvPr/>
        </p:nvCxnSpPr>
        <p:spPr>
          <a:xfrm>
            <a:off x="2376948" y="2209800"/>
            <a:ext cx="0" cy="365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12"/>
          <p:cNvCxnSpPr/>
          <p:nvPr/>
        </p:nvCxnSpPr>
        <p:spPr>
          <a:xfrm>
            <a:off x="2376948" y="5867400"/>
            <a:ext cx="4100052" cy="147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2"/>
          <p:cNvCxnSpPr/>
          <p:nvPr/>
        </p:nvCxnSpPr>
        <p:spPr>
          <a:xfrm>
            <a:off x="5798822" y="2819400"/>
            <a:ext cx="0" cy="304947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2"/>
          <p:cNvSpPr/>
          <p:nvPr/>
        </p:nvSpPr>
        <p:spPr>
          <a:xfrm rot="-5179554">
            <a:off x="2758185" y="2413254"/>
            <a:ext cx="6616639" cy="7363534"/>
          </a:xfrm>
          <a:prstGeom prst="arc">
            <a:avLst>
              <a:gd name="adj1" fmla="val 16200000"/>
              <a:gd name="adj2" fmla="val 2157606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 rot="10800000" flipH="1">
            <a:off x="2376948" y="2057400"/>
            <a:ext cx="4252452" cy="3787141"/>
          </a:xfrm>
          <a:prstGeom prst="straightConnector1">
            <a:avLst/>
          </a:prstGeom>
          <a:noFill/>
          <a:ln w="19050" cap="flat" cmpd="sng">
            <a:solidFill>
              <a:srgbClr val="00997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12"/>
          <p:cNvSpPr/>
          <p:nvPr/>
        </p:nvSpPr>
        <p:spPr>
          <a:xfrm>
            <a:off x="4155972" y="2938621"/>
            <a:ext cx="228600" cy="923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5181600" y="2691893"/>
            <a:ext cx="228600" cy="923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2845578" y="3987817"/>
            <a:ext cx="228600" cy="101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3352800" y="3390492"/>
            <a:ext cx="228600" cy="1015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6126480" y="2619630"/>
            <a:ext cx="228600" cy="923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5619752" y="5913566"/>
            <a:ext cx="601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A*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5825246" y="2738247"/>
            <a:ext cx="373626" cy="30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/>
              <a:t>Convex Asset Growth Curve with Steady-state at B</a:t>
            </a:r>
            <a:endParaRPr sz="3959"/>
          </a:p>
        </p:txBody>
      </p:sp>
      <p:sp>
        <p:nvSpPr>
          <p:cNvPr id="212" name="Google Shape;212;p12"/>
          <p:cNvSpPr txBox="1"/>
          <p:nvPr/>
        </p:nvSpPr>
        <p:spPr>
          <a:xfrm>
            <a:off x="3698772" y="2356812"/>
            <a:ext cx="14828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t+1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&gt; 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6039096" y="4089383"/>
            <a:ext cx="15047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t+1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&lt; 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6682740" y="1595735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t+1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= 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along 45° line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1143000" y="2057400"/>
            <a:ext cx="13487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t+1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Assets next year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6477000" y="5775067"/>
            <a:ext cx="1600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lang="en-US" sz="2400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Assets this year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/>
              <a:t>Non-convex Asset Growth and the Poverty Trap (Steady-states at B &amp; 0)</a:t>
            </a:r>
            <a:endParaRPr sz="3959"/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799" y="1943323"/>
            <a:ext cx="6782400" cy="42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Measuring Poverty: The Headcount Index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idx="1"/>
          </p:nvPr>
        </p:nvSpPr>
        <p:spPr>
          <a:xfrm>
            <a:off x="685800" y="373380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q = Number of people with income below the poverty line (which we’ll call z)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N = Total population (the max that can be in poverty—if everyone were poor)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133599"/>
            <a:ext cx="2209800" cy="1363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Advantages/Disadvantages</a:t>
            </a:r>
            <a:endParaRPr sz="3600"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idx="1"/>
          </p:nvPr>
        </p:nvSpPr>
        <p:spPr>
          <a:xfrm>
            <a:off x="685800" y="24384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2800" b="1" dirty="0"/>
              <a:t>Easy to calculate</a:t>
            </a:r>
            <a:endParaRPr sz="2800" b="1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2800" b="1" dirty="0"/>
              <a:t>Just need z, q (add up how many people are in households below the poverty line), and N.</a:t>
            </a:r>
            <a:endParaRPr sz="2800" b="1"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2800" b="1" dirty="0"/>
              <a:t>Insensitive to how far below the poverty line the poor people are.</a:t>
            </a:r>
            <a:endParaRPr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Poverty Gap (Depth) and Gap-squared (Severity)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idx="1"/>
          </p:nvPr>
        </p:nvSpPr>
        <p:spPr>
          <a:xfrm>
            <a:off x="609600" y="2514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/>
              <a:t>For person i: 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438400"/>
            <a:ext cx="990600" cy="7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1447800" y="3810000"/>
            <a:ext cx="373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Total Poverty Gap: 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519487"/>
            <a:ext cx="1793981" cy="120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685800" y="5029200"/>
            <a:ext cx="426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Poverty Gap-Squared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550" y="5029200"/>
            <a:ext cx="16764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Measuring Poverty:  FGT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idx="1"/>
          </p:nvPr>
        </p:nvSpPr>
        <p:spPr>
          <a:xfrm>
            <a:off x="7620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•"/>
            </a:pPr>
            <a:r>
              <a:rPr lang="en-US" sz="2500"/>
              <a:t>Headcount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•"/>
            </a:pPr>
            <a:r>
              <a:rPr lang="en-US" sz="2500"/>
              <a:t>Poverty Gap (Depth)</a:t>
            </a: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•"/>
            </a:pPr>
            <a:r>
              <a:rPr lang="en-US" sz="2500"/>
              <a:t>Severity of Poverty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"/>
              <a:buChar char="•"/>
            </a:pPr>
            <a:r>
              <a:rPr lang="en-US" sz="2500"/>
              <a:t>3 in One:  The Foster-Greer-Thorbecke measure (ranges from 0 (no poor) to 1 (everyone’s poor with zero income))</a:t>
            </a:r>
            <a:r>
              <a:rPr lang="en-US"/>
              <a:t>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5088" y="4038600"/>
            <a:ext cx="4060825" cy="246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   The Three FGT Measures</a:t>
            </a:r>
            <a:br>
              <a:rPr lang="en-US" sz="4000"/>
            </a:br>
            <a:r>
              <a:rPr lang="en-US" sz="4000"/>
              <a:t>      Derived from: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/>
              <a:t>Headcount (α=0):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/>
              <a:t>Poverty Gap (α=1)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</a:pPr>
            <a:r>
              <a:rPr lang="en-US" sz="2800"/>
              <a:t>Poverty Severity (α=2)</a:t>
            </a:r>
            <a:endParaRPr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6300" y="1924050"/>
            <a:ext cx="914400" cy="7858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3113" y="3327400"/>
            <a:ext cx="4321175" cy="9223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2788" y="4953000"/>
            <a:ext cx="2765425" cy="9413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6325" y="762000"/>
            <a:ext cx="2914650" cy="969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Recipe for Calculating the FGT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800"/>
              <a:t>1.  For each POOR household (y</a:t>
            </a:r>
            <a:r>
              <a:rPr lang="en-US" sz="2800" baseline="-25000"/>
              <a:t>i</a:t>
            </a:r>
            <a:r>
              <a:rPr lang="en-US" sz="2800"/>
              <a:t>&lt;z), calculate the poverty gap:</a:t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813" y="2514600"/>
            <a:ext cx="911225" cy="43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1000" y="5257800"/>
            <a:ext cx="2082800" cy="86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1" name="Google Shape;151;p7"/>
          <p:cNvSpPr/>
          <p:nvPr/>
        </p:nvSpPr>
        <p:spPr>
          <a:xfrm>
            <a:off x="685800" y="3276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2.  Raise it to the α power:</a:t>
            </a:r>
            <a:endParaRPr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8888" y="3341688"/>
            <a:ext cx="1031875" cy="4556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3" name="Google Shape;153;p7"/>
          <p:cNvSpPr/>
          <p:nvPr/>
        </p:nvSpPr>
        <p:spPr>
          <a:xfrm>
            <a:off x="685800" y="41910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3.  Take the sum (Σ) of gaps across all q poor households (add ‘em up): </a:t>
            </a:r>
            <a:endParaRPr sz="2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8138" y="4724400"/>
            <a:ext cx="974725" cy="5603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5" name="Google Shape;155;p7"/>
          <p:cNvSpPr/>
          <p:nvPr/>
        </p:nvSpPr>
        <p:spPr>
          <a:xfrm>
            <a:off x="685800" y="5334000"/>
            <a:ext cx="6400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4.  Divide by (multiply by 1 over) Nz</a:t>
            </a:r>
            <a:r>
              <a:rPr lang="en-US" sz="2800" baseline="30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α</a:t>
            </a:r>
            <a:r>
              <a:rPr lang="en-US" sz="2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 sz="2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FGT: An Example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651" y="1752599"/>
            <a:ext cx="8371200" cy="50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7239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Where’s the Poverty Line?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762000" y="5483225"/>
            <a:ext cx="7772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-Average developing-country z: $2/day (PPP adjusted)</a:t>
            </a:r>
            <a:endParaRPr/>
          </a:p>
          <a:p>
            <a:pPr marL="114300" marR="0" lvl="0" indent="-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-U.S. poverty income for a family of 4 in 2012 was $23,050   (15.79/person/day) </a:t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51" y="1159423"/>
            <a:ext cx="6978300" cy="41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1436</TotalTime>
  <Words>387</Words>
  <Application>Microsoft Office PowerPoint</Application>
  <PresentationFormat>On-screen Show (4:3)</PresentationFormat>
  <Paragraphs>49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</vt:lpstr>
      <vt:lpstr>Wingdings 3</vt:lpstr>
      <vt:lpstr>Ion</vt:lpstr>
      <vt:lpstr> ECON 620 Development Economics Rudolph Monsio Bropleh, Ph.D. School of Graduate &amp; Professional Studies </vt:lpstr>
      <vt:lpstr>Measuring Poverty: The Headcount Index</vt:lpstr>
      <vt:lpstr>Advantages/Disadvantages</vt:lpstr>
      <vt:lpstr>The Poverty Gap (Depth) and Gap-squared (Severity)</vt:lpstr>
      <vt:lpstr>Measuring Poverty:  FGT</vt:lpstr>
      <vt:lpstr>       The Three FGT Measures       Derived from:</vt:lpstr>
      <vt:lpstr>Recipe for Calculating the FGT</vt:lpstr>
      <vt:lpstr>FGT: An Example</vt:lpstr>
      <vt:lpstr>Where’s the Poverty Line?</vt:lpstr>
      <vt:lpstr>Poverty Dynamics:  It’s Harder than You Think</vt:lpstr>
      <vt:lpstr>PowerPoint Presentation</vt:lpstr>
      <vt:lpstr>Convex Asset Growth Curve</vt:lpstr>
      <vt:lpstr>Convex Asset Growth Curve with Steady-state at B</vt:lpstr>
      <vt:lpstr>Non-convex Asset Growth and the Poverty Trap (Steady-states at B &amp; 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</dc:title>
  <dc:creator>John McAusland</dc:creator>
  <cp:lastModifiedBy>Rudy Bropleh</cp:lastModifiedBy>
  <cp:revision>3</cp:revision>
  <dcterms:created xsi:type="dcterms:W3CDTF">2005-10-21T20:23:47Z</dcterms:created>
  <dcterms:modified xsi:type="dcterms:W3CDTF">2023-10-08T17:58:17Z</dcterms:modified>
</cp:coreProperties>
</file>